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1" r:id="rId3"/>
    <p:sldId id="272" r:id="rId4"/>
    <p:sldId id="314" r:id="rId5"/>
    <p:sldId id="315" r:id="rId6"/>
    <p:sldId id="264" r:id="rId7"/>
    <p:sldId id="297" r:id="rId8"/>
    <p:sldId id="298" r:id="rId9"/>
    <p:sldId id="275" r:id="rId10"/>
    <p:sldId id="301" r:id="rId11"/>
    <p:sldId id="302" r:id="rId12"/>
    <p:sldId id="303" r:id="rId13"/>
    <p:sldId id="289" r:id="rId14"/>
    <p:sldId id="313" r:id="rId15"/>
    <p:sldId id="286" r:id="rId16"/>
    <p:sldId id="309" r:id="rId17"/>
    <p:sldId id="311" r:id="rId18"/>
    <p:sldId id="305" r:id="rId19"/>
    <p:sldId id="276" r:id="rId20"/>
    <p:sldId id="307" r:id="rId21"/>
    <p:sldId id="308" r:id="rId22"/>
    <p:sldId id="304" r:id="rId23"/>
    <p:sldId id="290" r:id="rId24"/>
    <p:sldId id="291" r:id="rId25"/>
    <p:sldId id="292" r:id="rId26"/>
    <p:sldId id="293" r:id="rId27"/>
    <p:sldId id="294" r:id="rId28"/>
    <p:sldId id="295" r:id="rId29"/>
    <p:sldId id="29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41"/>
    <p:restoredTop sz="94190"/>
  </p:normalViewPr>
  <p:slideViewPr>
    <p:cSldViewPr snapToGrid="0" snapToObjects="1">
      <p:cViewPr varScale="1">
        <p:scale>
          <a:sx n="182" d="100"/>
          <a:sy n="182" d="100"/>
        </p:scale>
        <p:origin x="18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870C7-DB06-684F-AB80-ABC663B2D026}" type="datetimeFigureOut">
              <a:rPr lang="en-US" smtClean="0"/>
              <a:t>3/25/21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8DABD-98EE-5D42-B061-07175C8CB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88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8DABD-98EE-5D42-B061-07175C8CB5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45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F065E-095C-BB41-87A0-9F3A3F861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938057-9CC8-7944-BB7C-A3AC4541A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7FB1A-3897-6441-BCA6-20D807BE5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C724D-C477-8D46-A250-E34647B00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ED24A-5008-3341-95D4-89DD52558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20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CAB7B-36CC-7749-AF35-DCA1B2F0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ACAD79-B9A7-7043-8813-5065499BF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CF432-BA61-A84B-BB9B-F0C156887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B9BA5-6BF1-4445-8556-80E7453C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BD459-FC42-944D-8A3F-CA0AC484E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66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2E81C2-6FF0-E741-958E-48F57E6B9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77163-B288-364E-B0B2-5EB7968CA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B1B68-8944-BC4F-873E-945DAB33E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15D26-448A-2C43-9C6E-322760C2D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0680C-186A-7F47-A5CE-51D025127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39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09AD6-2B05-AB46-BEF5-98FC9A6B2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20BE-04CE-4E41-BDF9-252C9AB5A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BEB85-2157-8242-98E4-7CD014AAB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90947-8E94-7047-ABA6-E1D60461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FAB7F-A3E6-1847-B94E-FF0BCB06B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4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8AD0-0C2C-D946-94C3-8A5D474FE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0360A-BA99-1F4B-A3E4-A72BC4D98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21F5D-7F1F-C84C-88D1-FCFA78FA7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41B16-9627-C448-9CEC-963037A20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694F0-1E95-784E-A88F-EE3829AD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64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F09AF-3ED1-DF4E-8C24-99E382E60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603A8-1E1C-D94E-8E93-ED53B29F17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2F28E3-5C5C-BE45-AEB1-2B32F8CDB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A2AD2C-0FC9-3C4C-AC44-FD6BB32F7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DB23E-7261-804B-9943-305095F4D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61C94-F23C-554A-AAAA-64D64EFC7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13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2CE0-F1A3-4140-92A5-4A6303D50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0772A-8109-1A4F-99B9-7C8075190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EAA0B1-33D1-E643-8523-47512DE4A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567A66-073A-DF43-913F-3E8515419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2C479E-1BDD-8640-AE65-8DFBFA16BC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17A808-F244-8F47-B24B-A244922C2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32CDF1-BB17-FB46-9F88-C7D3AC5FE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605CA9-77AE-C64E-BBA5-2964B17DF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74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D54F-A782-1743-BCA9-894FC5F0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0FD47D-179A-F94A-B7D5-70D42910E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E72BD-DF48-674E-9542-2B7739BB8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558DA2-0944-DD40-876B-032D79F6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60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30C339-D2FC-D04C-BCFE-C9D61224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97B82B-9668-E445-B6E8-256CBB046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51E30-1177-CD4D-BE90-E01C113E3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27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B5BEA-139A-1C42-8502-AF711AB6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3F40-68CD-054F-B312-EFA364069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1F3C5-134A-9B4A-ABD7-114CF4C1E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C7449-3CC9-DE4D-AC79-2D9EA5732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FD846A-3A8F-1E4C-AD05-16A72916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6AA8E-7EF3-C644-8EEB-5C85CE7BA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3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5DC48-DC89-1240-933E-AE51FD77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7B8EE2-9F63-FC4A-A610-479950974C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20550F-7259-7E48-AAFC-682DAB205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240B4-EF67-B842-BA84-5A849BF0C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1D3E-7F4D-9E42-855C-58D709435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C3DDE-F9A3-B345-A481-39C6DDCCC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7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4C788A-618B-6740-BB77-C4AD61E6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49468-2DC6-4A4B-960A-5D805C800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7DAFF-9F07-6E48-8979-9DF0023EC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FE75A-646A-BD40-A241-15DC781145D2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4BE78-97BC-DE40-BCC6-DEC91393C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91B62-7163-9E47-9E9E-0A86DA8C7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78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svg"/><Relationship Id="rId7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jila.colorado.edu/lewandowski/research/scientific-communication-notebook-documentation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wisc.edu/researchers-embrace-and-reap-benefits-of-electronic-lab-notebooks/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5D6C03-FC88-A94F-A593-75426A438CCD}"/>
              </a:ext>
            </a:extLst>
          </p:cNvPr>
          <p:cNvSpPr txBox="1"/>
          <p:nvPr/>
        </p:nvSpPr>
        <p:spPr>
          <a:xfrm>
            <a:off x="1175923" y="0"/>
            <a:ext cx="700051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rgbClr val="002060"/>
                </a:solidFill>
              </a:rPr>
              <a:t>Efficient</a:t>
            </a:r>
            <a:r>
              <a:rPr lang="en-US" sz="10000" dirty="0">
                <a:solidFill>
                  <a:srgbClr val="0070C0"/>
                </a:solidFill>
              </a:rPr>
              <a:t>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2113107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7F8D47-9382-724B-A34C-A9B4D3D5836D}"/>
              </a:ext>
            </a:extLst>
          </p:cNvPr>
          <p:cNvSpPr txBox="1"/>
          <p:nvPr/>
        </p:nvSpPr>
        <p:spPr>
          <a:xfrm>
            <a:off x="1009705" y="477242"/>
            <a:ext cx="10682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How can we minimize them?</a:t>
            </a:r>
            <a:endParaRPr lang="en-US" sz="6000" dirty="0">
              <a:solidFill>
                <a:srgbClr val="0070C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9A730D-62CE-294D-9B5D-5A62505D9912}"/>
              </a:ext>
            </a:extLst>
          </p:cNvPr>
          <p:cNvCxnSpPr>
            <a:cxnSpLocks/>
          </p:cNvCxnSpPr>
          <p:nvPr/>
        </p:nvCxnSpPr>
        <p:spPr>
          <a:xfrm>
            <a:off x="4175891" y="3283087"/>
            <a:ext cx="821106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067DD62-954F-7E44-B1BD-F342C74B7EE2}"/>
              </a:ext>
            </a:extLst>
          </p:cNvPr>
          <p:cNvSpPr txBox="1"/>
          <p:nvPr/>
        </p:nvSpPr>
        <p:spPr>
          <a:xfrm>
            <a:off x="749939" y="2987936"/>
            <a:ext cx="3371088" cy="5539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Write on paper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5A23FC-CED1-874A-8ECA-E7B341AACBAA}"/>
              </a:ext>
            </a:extLst>
          </p:cNvPr>
          <p:cNvSpPr txBox="1"/>
          <p:nvPr/>
        </p:nvSpPr>
        <p:spPr>
          <a:xfrm>
            <a:off x="4996997" y="2526271"/>
            <a:ext cx="3371088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Type data into spreadsheet or document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11FB1C-20F2-8044-B954-757F4B71F67F}"/>
              </a:ext>
            </a:extLst>
          </p:cNvPr>
          <p:cNvSpPr txBox="1"/>
          <p:nvPr/>
        </p:nvSpPr>
        <p:spPr>
          <a:xfrm>
            <a:off x="159026" y="4107915"/>
            <a:ext cx="1656122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Hear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BC28E7-2894-EC4D-884F-ABCD24D43921}"/>
              </a:ext>
            </a:extLst>
          </p:cNvPr>
          <p:cNvSpPr txBox="1"/>
          <p:nvPr/>
        </p:nvSpPr>
        <p:spPr>
          <a:xfrm>
            <a:off x="159026" y="2070176"/>
            <a:ext cx="1656122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Observe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384F845-33CA-C24A-B0DE-00004DA32705}"/>
              </a:ext>
            </a:extLst>
          </p:cNvPr>
          <p:cNvCxnSpPr>
            <a:cxnSpLocks/>
            <a:stCxn id="38" idx="0"/>
            <a:endCxn id="35" idx="2"/>
          </p:cNvCxnSpPr>
          <p:nvPr/>
        </p:nvCxnSpPr>
        <p:spPr>
          <a:xfrm flipV="1">
            <a:off x="987087" y="3541934"/>
            <a:ext cx="1448396" cy="565981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6096087-0539-0243-A335-9137A841531E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987087" y="2470286"/>
            <a:ext cx="1471353" cy="493373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20F868-E916-A945-B365-372E0DF6D587}"/>
              </a:ext>
            </a:extLst>
          </p:cNvPr>
          <p:cNvCxnSpPr>
            <a:cxnSpLocks/>
          </p:cNvCxnSpPr>
          <p:nvPr/>
        </p:nvCxnSpPr>
        <p:spPr>
          <a:xfrm>
            <a:off x="8368085" y="3264935"/>
            <a:ext cx="736158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" descr="R: R Logo">
            <a:extLst>
              <a:ext uri="{FF2B5EF4-FFF2-40B4-BE49-F238E27FC236}">
                <a16:creationId xmlns:a16="http://schemas.microsoft.com/office/drawing/2014/main" id="{D13504F5-B613-E344-A3E5-34B23BD15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420" y="2553052"/>
            <a:ext cx="8096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New SPSS License: more features, lower cost! - Swarthmore College ITS Blog">
            <a:extLst>
              <a:ext uri="{FF2B5EF4-FFF2-40B4-BE49-F238E27FC236}">
                <a16:creationId xmlns:a16="http://schemas.microsoft.com/office/drawing/2014/main" id="{71FAEDC5-D01E-7C47-8DBF-F10F5C88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667" y="3410794"/>
            <a:ext cx="1656122" cy="66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17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7F8D47-9382-724B-A34C-A9B4D3D5836D}"/>
              </a:ext>
            </a:extLst>
          </p:cNvPr>
          <p:cNvSpPr txBox="1"/>
          <p:nvPr/>
        </p:nvSpPr>
        <p:spPr>
          <a:xfrm>
            <a:off x="1009705" y="477242"/>
            <a:ext cx="10682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How can we minimize them?</a:t>
            </a:r>
            <a:endParaRPr lang="en-US" sz="6000" dirty="0">
              <a:solidFill>
                <a:srgbClr val="0070C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8EB3A1-3FAB-AF44-AE9F-2F746AF7D7A4}"/>
              </a:ext>
            </a:extLst>
          </p:cNvPr>
          <p:cNvCxnSpPr>
            <a:cxnSpLocks/>
          </p:cNvCxnSpPr>
          <p:nvPr/>
        </p:nvCxnSpPr>
        <p:spPr>
          <a:xfrm>
            <a:off x="4175891" y="3283087"/>
            <a:ext cx="821106" cy="0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C3995CC-4F75-3447-BD8A-A7F3EB96FAF4}"/>
              </a:ext>
            </a:extLst>
          </p:cNvPr>
          <p:cNvSpPr txBox="1"/>
          <p:nvPr/>
        </p:nvSpPr>
        <p:spPr>
          <a:xfrm>
            <a:off x="749939" y="2987936"/>
            <a:ext cx="3371088" cy="5539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>
                    <a:lumMod val="75000"/>
                  </a:schemeClr>
                </a:solidFill>
              </a:rPr>
              <a:t>Write on paper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9E6F1D-6C01-4945-822B-68C11418C31B}"/>
              </a:ext>
            </a:extLst>
          </p:cNvPr>
          <p:cNvSpPr txBox="1"/>
          <p:nvPr/>
        </p:nvSpPr>
        <p:spPr>
          <a:xfrm>
            <a:off x="4996997" y="2526271"/>
            <a:ext cx="3371088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Type data into spreadsheet or document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ECF86F-D234-D44B-BAF7-7B0913EA6E2F}"/>
              </a:ext>
            </a:extLst>
          </p:cNvPr>
          <p:cNvSpPr txBox="1"/>
          <p:nvPr/>
        </p:nvSpPr>
        <p:spPr>
          <a:xfrm>
            <a:off x="159026" y="4107915"/>
            <a:ext cx="1656122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Hear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CB4017-1741-094E-8964-7A5579469BA0}"/>
              </a:ext>
            </a:extLst>
          </p:cNvPr>
          <p:cNvSpPr txBox="1"/>
          <p:nvPr/>
        </p:nvSpPr>
        <p:spPr>
          <a:xfrm>
            <a:off x="159026" y="2070176"/>
            <a:ext cx="1656122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Observe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F1923D2-5159-D145-9C18-CD96ED3DE51A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987087" y="3750365"/>
            <a:ext cx="3902965" cy="357550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184EB72-ED78-B44B-AC56-4AB083EBBBF0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987087" y="2470286"/>
            <a:ext cx="3902965" cy="365679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BB2C6C-FC86-FC47-8FBB-99DC8FDBD329}"/>
              </a:ext>
            </a:extLst>
          </p:cNvPr>
          <p:cNvCxnSpPr>
            <a:cxnSpLocks/>
          </p:cNvCxnSpPr>
          <p:nvPr/>
        </p:nvCxnSpPr>
        <p:spPr>
          <a:xfrm>
            <a:off x="8368085" y="3264935"/>
            <a:ext cx="736158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2" descr="R: R Logo">
            <a:extLst>
              <a:ext uri="{FF2B5EF4-FFF2-40B4-BE49-F238E27FC236}">
                <a16:creationId xmlns:a16="http://schemas.microsoft.com/office/drawing/2014/main" id="{18AEA335-D1E7-B24C-9600-136D0AAA2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420" y="2553052"/>
            <a:ext cx="8096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New SPSS License: more features, lower cost! - Swarthmore College ITS Blog">
            <a:extLst>
              <a:ext uri="{FF2B5EF4-FFF2-40B4-BE49-F238E27FC236}">
                <a16:creationId xmlns:a16="http://schemas.microsoft.com/office/drawing/2014/main" id="{707FF9B4-A184-1942-BA90-E8F0B95E4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667" y="3410794"/>
            <a:ext cx="1656122" cy="66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919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BD7279-C3E3-6348-B4E5-1C3D190B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5128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49D20C-45FE-1F41-ACCA-C43011A4E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128" y="4926256"/>
            <a:ext cx="4110107" cy="1812475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974645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Upload outline">
            <a:extLst>
              <a:ext uri="{FF2B5EF4-FFF2-40B4-BE49-F238E27FC236}">
                <a16:creationId xmlns:a16="http://schemas.microsoft.com/office/drawing/2014/main" id="{D04460D4-3878-8245-A139-6D7981CDA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4542" y="1500622"/>
            <a:ext cx="2090576" cy="20905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B5AD4D-FFFD-D444-B666-5EC439062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96" y="3465515"/>
            <a:ext cx="3684104" cy="246462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</p:pic>
      <p:pic>
        <p:nvPicPr>
          <p:cNvPr id="4104" name="Picture 8" descr="It's not just you, Google Drive is down for some today - 9to5Google">
            <a:extLst>
              <a:ext uri="{FF2B5EF4-FFF2-40B4-BE49-F238E27FC236}">
                <a16:creationId xmlns:a16="http://schemas.microsoft.com/office/drawing/2014/main" id="{566D1BCB-9BA5-914F-94F7-695C998063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8" r="27687"/>
          <a:stretch/>
        </p:blipFill>
        <p:spPr bwMode="auto">
          <a:xfrm>
            <a:off x="5240843" y="167600"/>
            <a:ext cx="1882791" cy="209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Download from cloud outline">
            <a:extLst>
              <a:ext uri="{FF2B5EF4-FFF2-40B4-BE49-F238E27FC236}">
                <a16:creationId xmlns:a16="http://schemas.microsoft.com/office/drawing/2014/main" id="{B7F90E24-4C19-D54E-9DA5-F82C6257F0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7790" y="1500622"/>
            <a:ext cx="2094089" cy="2094089"/>
          </a:xfrm>
          <a:prstGeom prst="rect">
            <a:avLst/>
          </a:prstGeom>
        </p:spPr>
      </p:pic>
      <p:pic>
        <p:nvPicPr>
          <p:cNvPr id="4106" name="Picture 10" descr="person using MacBook Pro">
            <a:extLst>
              <a:ext uri="{FF2B5EF4-FFF2-40B4-BE49-F238E27FC236}">
                <a16:creationId xmlns:a16="http://schemas.microsoft.com/office/drawing/2014/main" id="{7C5E0F67-436D-FD42-AB76-937295C06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801" y="3465515"/>
            <a:ext cx="3706069" cy="2464627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ow to Improve Data Entry Accuracy through Automation">
            <a:extLst>
              <a:ext uri="{FF2B5EF4-FFF2-40B4-BE49-F238E27FC236}">
                <a16:creationId xmlns:a16="http://schemas.microsoft.com/office/drawing/2014/main" id="{B2DD0AD1-30F8-2541-9579-B92CEFCFED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73"/>
          <a:stretch/>
        </p:blipFill>
        <p:spPr bwMode="auto">
          <a:xfrm>
            <a:off x="4174898" y="3465515"/>
            <a:ext cx="4014682" cy="256422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E14BB1-2F05-3F47-9C8A-4F60EE926917}"/>
              </a:ext>
            </a:extLst>
          </p:cNvPr>
          <p:cNvSpPr txBox="1"/>
          <p:nvPr/>
        </p:nvSpPr>
        <p:spPr>
          <a:xfrm>
            <a:off x="4301107" y="1623695"/>
            <a:ext cx="388847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0" dirty="0">
                <a:solidFill>
                  <a:schemeClr val="bg1">
                    <a:lumMod val="50000"/>
                    <a:alpha val="43000"/>
                  </a:schemeClr>
                </a:solidFill>
                <a:latin typeface="American Typewriter" panose="02090604020004020304" pitchFamily="18" charset="77"/>
              </a:rPr>
              <a:t>X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240C26-533A-EE4A-B47C-173F38B628DD}"/>
              </a:ext>
            </a:extLst>
          </p:cNvPr>
          <p:cNvCxnSpPr>
            <a:cxnSpLocks/>
          </p:cNvCxnSpPr>
          <p:nvPr/>
        </p:nvCxnSpPr>
        <p:spPr>
          <a:xfrm flipV="1">
            <a:off x="3283838" y="1214644"/>
            <a:ext cx="1764784" cy="704418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856CE1C-C7CB-AA4C-8A7D-5F92EA6EFE6B}"/>
              </a:ext>
            </a:extLst>
          </p:cNvPr>
          <p:cNvCxnSpPr>
            <a:cxnSpLocks/>
          </p:cNvCxnSpPr>
          <p:nvPr/>
        </p:nvCxnSpPr>
        <p:spPr>
          <a:xfrm>
            <a:off x="7247511" y="1167010"/>
            <a:ext cx="1631718" cy="799686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87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B961DD-F12E-964E-9C81-0733750F8F1F}"/>
              </a:ext>
            </a:extLst>
          </p:cNvPr>
          <p:cNvSpPr txBox="1"/>
          <p:nvPr/>
        </p:nvSpPr>
        <p:spPr>
          <a:xfrm>
            <a:off x="869008" y="2075954"/>
            <a:ext cx="106824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Why we should we all move to electronic data collection.</a:t>
            </a:r>
            <a:endParaRPr lang="en-US" sz="6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383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B961DD-F12E-964E-9C81-0733750F8F1F}"/>
              </a:ext>
            </a:extLst>
          </p:cNvPr>
          <p:cNvSpPr txBox="1"/>
          <p:nvPr/>
        </p:nvSpPr>
        <p:spPr>
          <a:xfrm>
            <a:off x="701484" y="198293"/>
            <a:ext cx="10682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Data Quality &amp; Error Reduction</a:t>
            </a:r>
            <a:endParaRPr lang="en-US" sz="6000" dirty="0">
              <a:solidFill>
                <a:srgbClr val="0070C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722BC2-A91A-7E4A-B396-38D08A040DDD}"/>
              </a:ext>
            </a:extLst>
          </p:cNvPr>
          <p:cNvSpPr/>
          <p:nvPr/>
        </p:nvSpPr>
        <p:spPr>
          <a:xfrm>
            <a:off x="2006904" y="3024724"/>
            <a:ext cx="29273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Zero or Six?</a:t>
            </a:r>
          </a:p>
        </p:txBody>
      </p:sp>
      <p:pic>
        <p:nvPicPr>
          <p:cNvPr id="9" name="Picture 8" descr="A picture containing text, crossword puzzle, receipt&#10;&#10;Description automatically generated">
            <a:extLst>
              <a:ext uri="{FF2B5EF4-FFF2-40B4-BE49-F238E27FC236}">
                <a16:creationId xmlns:a16="http://schemas.microsoft.com/office/drawing/2014/main" id="{82763E30-6E8A-8D48-86F9-0EF90DC1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394" y="3387821"/>
            <a:ext cx="4157329" cy="31179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14D2ED-7F65-154D-B9D4-6581F8026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826" y="4110737"/>
            <a:ext cx="3193440" cy="239508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49A308B-5287-D84C-A74D-546CD20CEE8D}"/>
              </a:ext>
            </a:extLst>
          </p:cNvPr>
          <p:cNvSpPr/>
          <p:nvPr/>
        </p:nvSpPr>
        <p:spPr>
          <a:xfrm>
            <a:off x="2793499" y="4934838"/>
            <a:ext cx="893459" cy="7468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E2DED-96C6-8D43-856F-9A1848E25F71}"/>
              </a:ext>
            </a:extLst>
          </p:cNvPr>
          <p:cNvSpPr/>
          <p:nvPr/>
        </p:nvSpPr>
        <p:spPr>
          <a:xfrm>
            <a:off x="5928943" y="2892377"/>
            <a:ext cx="38566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rbel" panose="020B0503020204020204" pitchFamily="34" charset="0"/>
              </a:rPr>
              <a:t>Uhhhh</a:t>
            </a:r>
            <a:r>
              <a:rPr lang="en-US" sz="2000" dirty="0">
                <a:latin typeface="Corbel" panose="020B0503020204020204" pitchFamily="34" charset="0"/>
              </a:rPr>
              <a:t>….any guesses?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3927C3-9E4E-CD44-B96C-89B2F10513A7}"/>
              </a:ext>
            </a:extLst>
          </p:cNvPr>
          <p:cNvSpPr/>
          <p:nvPr/>
        </p:nvSpPr>
        <p:spPr>
          <a:xfrm>
            <a:off x="6728726" y="5753547"/>
            <a:ext cx="3800464" cy="6286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419F91-7E51-854D-9FDB-00073451FEF8}"/>
              </a:ext>
            </a:extLst>
          </p:cNvPr>
          <p:cNvCxnSpPr>
            <a:cxnSpLocks/>
          </p:cNvCxnSpPr>
          <p:nvPr/>
        </p:nvCxnSpPr>
        <p:spPr>
          <a:xfrm>
            <a:off x="3282109" y="3535283"/>
            <a:ext cx="0" cy="1399555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6FE9AF-0F02-AD4A-8B46-BE32094F3589}"/>
              </a:ext>
            </a:extLst>
          </p:cNvPr>
          <p:cNvCxnSpPr>
            <a:cxnSpLocks/>
          </p:cNvCxnSpPr>
          <p:nvPr/>
        </p:nvCxnSpPr>
        <p:spPr>
          <a:xfrm flipH="1">
            <a:off x="7598326" y="3273207"/>
            <a:ext cx="49192" cy="219811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474677D-C14C-7E48-9447-7243FB181018}"/>
              </a:ext>
            </a:extLst>
          </p:cNvPr>
          <p:cNvSpPr/>
          <p:nvPr/>
        </p:nvSpPr>
        <p:spPr>
          <a:xfrm>
            <a:off x="6042696" y="6548466"/>
            <a:ext cx="48069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rbel" panose="020B0503020204020204" pitchFamily="34" charset="0"/>
              </a:rPr>
              <a:t>Translations: “palm landed on it, still alive.”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3492527-65E8-FC4B-9A5F-05461784E776}"/>
              </a:ext>
            </a:extLst>
          </p:cNvPr>
          <p:cNvSpPr/>
          <p:nvPr/>
        </p:nvSpPr>
        <p:spPr>
          <a:xfrm>
            <a:off x="9676427" y="4560488"/>
            <a:ext cx="1494175" cy="10156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8556E1-D0F8-0D45-BA72-99E0D0DE78CD}"/>
              </a:ext>
            </a:extLst>
          </p:cNvPr>
          <p:cNvSpPr/>
          <p:nvPr/>
        </p:nvSpPr>
        <p:spPr>
          <a:xfrm>
            <a:off x="10400174" y="4939265"/>
            <a:ext cx="25605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rbel" panose="020B0503020204020204" pitchFamily="34" charset="0"/>
              </a:rPr>
              <a:t>“Not on list”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F7DF8E-B427-D041-9607-E7A7360B8C69}"/>
              </a:ext>
            </a:extLst>
          </p:cNvPr>
          <p:cNvSpPr/>
          <p:nvPr/>
        </p:nvSpPr>
        <p:spPr>
          <a:xfrm>
            <a:off x="1164384" y="1104453"/>
            <a:ext cx="107577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Corbel" panose="020B0503020204020204" pitchFamily="34" charset="0"/>
              </a:rPr>
              <a:t>Limit entries to valid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Corbel" panose="020B0503020204020204" pitchFamily="34" charset="0"/>
              </a:rPr>
              <a:t>Can ensure all required data are collected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Corbel" panose="020B0503020204020204" pitchFamily="34" charset="0"/>
              </a:rPr>
              <a:t>Eliminates “accidental” entry errors or errors due to guesses</a:t>
            </a:r>
          </a:p>
        </p:txBody>
      </p:sp>
    </p:spTree>
    <p:extLst>
      <p:ext uri="{BB962C8B-B14F-4D97-AF65-F5344CB8AC3E}">
        <p14:creationId xmlns:p14="http://schemas.microsoft.com/office/powerpoint/2010/main" val="198859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4" grpId="0"/>
      <p:bldP spid="15" grpId="0" animBg="1"/>
      <p:bldP spid="22" grpId="0"/>
      <p:bldP spid="23" grpId="0" animBg="1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B961DD-F12E-964E-9C81-0733750F8F1F}"/>
              </a:ext>
            </a:extLst>
          </p:cNvPr>
          <p:cNvSpPr txBox="1"/>
          <p:nvPr/>
        </p:nvSpPr>
        <p:spPr>
          <a:xfrm>
            <a:off x="701484" y="198293"/>
            <a:ext cx="10682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Storage and Security</a:t>
            </a:r>
            <a:endParaRPr lang="en-US" sz="6000" dirty="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C18829-09AE-8E43-BFF9-B10C49C10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84" y="1484811"/>
            <a:ext cx="3953430" cy="1745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0E2289-721B-7C40-A4A6-9D5C041CF412}"/>
              </a:ext>
            </a:extLst>
          </p:cNvPr>
          <p:cNvSpPr/>
          <p:nvPr/>
        </p:nvSpPr>
        <p:spPr>
          <a:xfrm>
            <a:off x="2358558" y="3429000"/>
            <a:ext cx="11524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Corbel" panose="020B0503020204020204" pitchFamily="34" charset="0"/>
              </a:rPr>
              <a:t>Loss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EC0043-530E-084C-A92C-77117AA4C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84" y="1502809"/>
            <a:ext cx="5454650" cy="488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7B1233-608C-CE43-8780-C1EB582A3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130" y="1502809"/>
            <a:ext cx="3740641" cy="53551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EA19DFF-A4FD-1849-AB4B-C7F8D0B26A46}"/>
              </a:ext>
            </a:extLst>
          </p:cNvPr>
          <p:cNvSpPr/>
          <p:nvPr/>
        </p:nvSpPr>
        <p:spPr>
          <a:xfrm>
            <a:off x="6042696" y="2080647"/>
            <a:ext cx="183461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latin typeface="Corbel" panose="020B0503020204020204" pitchFamily="34" charset="0"/>
              </a:rPr>
              <a:t>Privacy</a:t>
            </a:r>
          </a:p>
        </p:txBody>
      </p:sp>
    </p:spTree>
    <p:extLst>
      <p:ext uri="{BB962C8B-B14F-4D97-AF65-F5344CB8AC3E}">
        <p14:creationId xmlns:p14="http://schemas.microsoft.com/office/powerpoint/2010/main" val="274967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B961DD-F12E-964E-9C81-0733750F8F1F}"/>
              </a:ext>
            </a:extLst>
          </p:cNvPr>
          <p:cNvSpPr txBox="1"/>
          <p:nvPr/>
        </p:nvSpPr>
        <p:spPr>
          <a:xfrm>
            <a:off x="694504" y="53617"/>
            <a:ext cx="10682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TIME SAVED</a:t>
            </a:r>
            <a:endParaRPr lang="en-US" sz="6000" dirty="0">
              <a:solidFill>
                <a:srgbClr val="0070C0"/>
              </a:solidFill>
            </a:endParaRPr>
          </a:p>
        </p:txBody>
      </p:sp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D27A008A-A7D8-494F-AA3A-E14655825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6964" y="2930436"/>
            <a:ext cx="4366450" cy="3274838"/>
          </a:xfrm>
          <a:prstGeom prst="rect">
            <a:avLst/>
          </a:prstGeom>
        </p:spPr>
      </p:pic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A8CACF1E-7652-4848-BE9C-CA5C0122C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64" b="6260"/>
          <a:stretch/>
        </p:blipFill>
        <p:spPr>
          <a:xfrm>
            <a:off x="88416" y="1122584"/>
            <a:ext cx="4686438" cy="56284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CD3531-8927-144F-9851-7F63202D4393}"/>
              </a:ext>
            </a:extLst>
          </p:cNvPr>
          <p:cNvSpPr/>
          <p:nvPr/>
        </p:nvSpPr>
        <p:spPr>
          <a:xfrm>
            <a:off x="4921758" y="1214917"/>
            <a:ext cx="703672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latin typeface="Corbel" panose="020B0503020204020204" pitchFamily="34" charset="0"/>
              </a:rPr>
              <a:t>This sheet: (44 x 4) + (7 x 23) = 337 pieces of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E13914-1E75-204F-983C-C7A67A641BA6}"/>
              </a:ext>
            </a:extLst>
          </p:cNvPr>
          <p:cNvSpPr/>
          <p:nvPr/>
        </p:nvSpPr>
        <p:spPr>
          <a:xfrm>
            <a:off x="8270847" y="2307362"/>
            <a:ext cx="3895659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latin typeface="Corbel" panose="020B0503020204020204" pitchFamily="34" charset="0"/>
              </a:rPr>
              <a:t>This location: 12 sheets</a:t>
            </a:r>
          </a:p>
          <a:p>
            <a:r>
              <a:rPr lang="en-US" sz="1400" i="1" dirty="0">
                <a:latin typeface="Corbel" panose="020B0503020204020204" pitchFamily="34" charset="0"/>
              </a:rPr>
              <a:t>(some with up to 500 pieces of data recorded)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D7FAC0-0B90-0B46-BFB0-06E243E12A4C}"/>
              </a:ext>
            </a:extLst>
          </p:cNvPr>
          <p:cNvSpPr/>
          <p:nvPr/>
        </p:nvSpPr>
        <p:spPr>
          <a:xfrm>
            <a:off x="8358733" y="4872741"/>
            <a:ext cx="38077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latin typeface="Corbel" panose="020B0503020204020204" pitchFamily="34" charset="0"/>
              </a:rPr>
              <a:t>This study: </a:t>
            </a:r>
          </a:p>
          <a:p>
            <a:r>
              <a:rPr lang="en-US" sz="2700" dirty="0">
                <a:latin typeface="Corbel" panose="020B0503020204020204" pitchFamily="34" charset="0"/>
              </a:rPr>
              <a:t>13 locations per year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D34C9-AC64-1F46-9ECE-10E99923B3C5}"/>
              </a:ext>
            </a:extLst>
          </p:cNvPr>
          <p:cNvSpPr/>
          <p:nvPr/>
        </p:nvSpPr>
        <p:spPr>
          <a:xfrm>
            <a:off x="1330381" y="537971"/>
            <a:ext cx="192867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700" dirty="0">
                <a:solidFill>
                  <a:prstClr val="black"/>
                </a:solidFill>
                <a:latin typeface="Corbel" panose="020B0503020204020204" pitchFamily="34" charset="0"/>
              </a:rPr>
              <a:t>Survey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BBEB88-24E3-D44B-9E7C-13C6B8F738B4}"/>
              </a:ext>
            </a:extLst>
          </p:cNvPr>
          <p:cNvSpPr/>
          <p:nvPr/>
        </p:nvSpPr>
        <p:spPr>
          <a:xfrm>
            <a:off x="8352748" y="6168172"/>
            <a:ext cx="380777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latin typeface="Corbel" panose="020B0503020204020204" pitchFamily="34" charset="0"/>
              </a:rPr>
              <a:t>Study duration: 10 years</a:t>
            </a:r>
          </a:p>
        </p:txBody>
      </p:sp>
    </p:spTree>
    <p:extLst>
      <p:ext uri="{BB962C8B-B14F-4D97-AF65-F5344CB8AC3E}">
        <p14:creationId xmlns:p14="http://schemas.microsoft.com/office/powerpoint/2010/main" val="396899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CF4BA8-E796-C741-802E-92AD690CD60B}"/>
              </a:ext>
            </a:extLst>
          </p:cNvPr>
          <p:cNvSpPr/>
          <p:nvPr/>
        </p:nvSpPr>
        <p:spPr>
          <a:xfrm>
            <a:off x="558413" y="1670186"/>
            <a:ext cx="11573091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272A2E"/>
                </a:solidFill>
                <a:latin typeface="Corbel" panose="020B0503020204020204" pitchFamily="34" charset="0"/>
              </a:rPr>
              <a:t>Screen size limits the ability to see multiple questions or quickly go back and forth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272A2E"/>
              </a:solidFill>
              <a:latin typeface="Corbel" panose="020B05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272A2E"/>
                </a:solidFill>
                <a:latin typeface="Corbel" panose="020B0503020204020204" pitchFamily="34" charset="0"/>
              </a:rPr>
              <a:t>Gathering data may take longer (though still far less than data entering &amp; cleaning)</a:t>
            </a:r>
            <a:br>
              <a:rPr lang="en-US" sz="2500" dirty="0">
                <a:solidFill>
                  <a:srgbClr val="575E66"/>
                </a:solidFill>
                <a:latin typeface="Corbel" panose="020B0503020204020204" pitchFamily="34" charset="0"/>
              </a:rPr>
            </a:br>
            <a:endParaRPr lang="en-US" sz="2500" dirty="0">
              <a:solidFill>
                <a:srgbClr val="575E66"/>
              </a:solidFill>
              <a:latin typeface="Corbel" panose="020B05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272A2E"/>
                </a:solidFill>
                <a:latin typeface="Corbel" panose="020B0503020204020204" pitchFamily="34" charset="0"/>
              </a:rPr>
              <a:t>Takes practice, pretesting, and more effort to set up forms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272A2E"/>
              </a:solidFill>
              <a:latin typeface="Corbel" panose="020B05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272A2E"/>
                </a:solidFill>
                <a:latin typeface="Corbel" panose="020B0503020204020204" pitchFamily="34" charset="0"/>
              </a:rPr>
              <a:t>Battery life &amp; availability of power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272A2E"/>
              </a:solidFill>
              <a:latin typeface="Corbel" panose="020B05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272A2E"/>
                </a:solidFill>
                <a:latin typeface="Corbel" panose="020B0503020204020204" pitchFamily="34" charset="0"/>
              </a:rPr>
              <a:t>Backing up when there is no / slow / unreliable internet or cell service</a:t>
            </a:r>
            <a:br>
              <a:rPr lang="en-US" sz="2500" dirty="0">
                <a:solidFill>
                  <a:srgbClr val="575E66"/>
                </a:solidFill>
                <a:latin typeface="Corbel" panose="020B0503020204020204" pitchFamily="34" charset="0"/>
              </a:rPr>
            </a:br>
            <a:endParaRPr lang="en-US" sz="2500" dirty="0">
              <a:solidFill>
                <a:srgbClr val="575E66"/>
              </a:solidFill>
              <a:latin typeface="Corbel" panose="020B05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272A2E"/>
                </a:solidFill>
                <a:latin typeface="Corbel" panose="020B0503020204020204" pitchFamily="34" charset="0"/>
              </a:rPr>
              <a:t>Cost</a:t>
            </a:r>
            <a:endParaRPr lang="en-US" sz="2500" i="0" dirty="0">
              <a:solidFill>
                <a:srgbClr val="575E66"/>
              </a:solidFill>
              <a:effectLst/>
              <a:latin typeface="Corbel" panose="020B05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4C4582-6477-8C41-9977-67F2B5EC88AA}"/>
              </a:ext>
            </a:extLst>
          </p:cNvPr>
          <p:cNvSpPr txBox="1"/>
          <p:nvPr/>
        </p:nvSpPr>
        <p:spPr>
          <a:xfrm>
            <a:off x="869009" y="323935"/>
            <a:ext cx="10682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Are there any shortcomings? </a:t>
            </a:r>
            <a:endParaRPr lang="en-US" sz="6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641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CE760-EA99-EA4E-BF96-4A98897AF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6"/>
          <a:stretch/>
        </p:blipFill>
        <p:spPr>
          <a:xfrm>
            <a:off x="618789" y="1628796"/>
            <a:ext cx="5493254" cy="389823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137E386-1C3F-7541-A190-493B0FD5B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89"/>
          <a:stretch/>
        </p:blipFill>
        <p:spPr>
          <a:xfrm>
            <a:off x="6253820" y="1330969"/>
            <a:ext cx="5088772" cy="419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72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761E32-60CC-B243-8A05-828B14A0A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84" r="20185"/>
          <a:stretch/>
        </p:blipFill>
        <p:spPr>
          <a:xfrm>
            <a:off x="-40615" y="-39572"/>
            <a:ext cx="3292128" cy="36543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A4505C-79DF-AE4A-83DD-8526D179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264" y="2530980"/>
            <a:ext cx="4540921" cy="29743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30E5DF-6BBB-C346-A770-47248167C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936" y="2372318"/>
            <a:ext cx="3560064" cy="448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33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66ACA0C3-EF9A-5A42-A675-5B84A3DEBD8B}"/>
              </a:ext>
            </a:extLst>
          </p:cNvPr>
          <p:cNvSpPr txBox="1"/>
          <p:nvPr/>
        </p:nvSpPr>
        <p:spPr>
          <a:xfrm>
            <a:off x="701484" y="198293"/>
            <a:ext cx="106824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</a:rPr>
              <a:t>But I don’t work in the field…</a:t>
            </a:r>
          </a:p>
          <a:p>
            <a:pPr algn="ctr"/>
            <a:r>
              <a:rPr lang="en-US" sz="4000" dirty="0">
                <a:solidFill>
                  <a:srgbClr val="002060"/>
                </a:solidFill>
              </a:rPr>
              <a:t>I do lab / office / computer-based research!</a:t>
            </a:r>
            <a:endParaRPr lang="en-US" sz="4000" dirty="0">
              <a:solidFill>
                <a:srgbClr val="0070C0"/>
              </a:solidFill>
            </a:endParaRPr>
          </a:p>
        </p:txBody>
      </p:sp>
      <p:pic>
        <p:nvPicPr>
          <p:cNvPr id="1092" name="Picture 68" descr="Scientific Communication Via Notebook Documentation | Lewandowski Group">
            <a:extLst>
              <a:ext uri="{FF2B5EF4-FFF2-40B4-BE49-F238E27FC236}">
                <a16:creationId xmlns:a16="http://schemas.microsoft.com/office/drawing/2014/main" id="{21A35B84-4CDA-8045-9FF9-063E7050B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16" y="1997278"/>
            <a:ext cx="6898608" cy="388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DB6F46C-2670-B841-AAF8-FA8B7E2CC2DB}"/>
              </a:ext>
            </a:extLst>
          </p:cNvPr>
          <p:cNvSpPr/>
          <p:nvPr/>
        </p:nvSpPr>
        <p:spPr>
          <a:xfrm>
            <a:off x="3717984" y="5880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Photo: </a:t>
            </a:r>
            <a:r>
              <a:rPr lang="en-US" sz="1000" dirty="0">
                <a:hlinkClick r:id="rId3"/>
              </a:rPr>
              <a:t>https://jila.colorado.edu/lewandowski/research/scientific-communication-notebook-documentation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4338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earchers embrace and reap benefits of Electronic Lab Notebooks">
            <a:extLst>
              <a:ext uri="{FF2B5EF4-FFF2-40B4-BE49-F238E27FC236}">
                <a16:creationId xmlns:a16="http://schemas.microsoft.com/office/drawing/2014/main" id="{A6681F39-83EF-FE4C-8FB2-D686468B7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216" y="1412220"/>
            <a:ext cx="762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3E681E-6A10-E74B-B06D-A437646FAB91}"/>
              </a:ext>
            </a:extLst>
          </p:cNvPr>
          <p:cNvSpPr/>
          <p:nvPr/>
        </p:nvSpPr>
        <p:spPr>
          <a:xfrm>
            <a:off x="1874331" y="473214"/>
            <a:ext cx="844333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solidFill>
                  <a:srgbClr val="272A2E"/>
                </a:solidFill>
                <a:latin typeface="Corbel" panose="020B0503020204020204" pitchFamily="34" charset="0"/>
              </a:rPr>
              <a:t>ELN: Electronic Lab Notebooks</a:t>
            </a:r>
            <a:endParaRPr lang="en-US" sz="5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34087E-0643-8146-8863-BDC9CE1F3F5C}"/>
              </a:ext>
            </a:extLst>
          </p:cNvPr>
          <p:cNvSpPr/>
          <p:nvPr/>
        </p:nvSpPr>
        <p:spPr>
          <a:xfrm>
            <a:off x="5881942" y="6569452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646569"/>
                </a:solidFill>
                <a:latin typeface="Verlag"/>
              </a:rPr>
              <a:t>Photo illustration: Troy </a:t>
            </a:r>
            <a:r>
              <a:rPr lang="en-US" sz="1400" dirty="0" err="1">
                <a:solidFill>
                  <a:srgbClr val="646569"/>
                </a:solidFill>
                <a:latin typeface="Verlag"/>
              </a:rPr>
              <a:t>Slama</a:t>
            </a:r>
            <a:r>
              <a:rPr lang="en-US" sz="1400" dirty="0">
                <a:solidFill>
                  <a:srgbClr val="646569"/>
                </a:solidFill>
                <a:latin typeface="Verlag"/>
              </a:rPr>
              <a:t>/</a:t>
            </a:r>
            <a:r>
              <a:rPr lang="en-US" sz="1400" dirty="0" err="1">
                <a:solidFill>
                  <a:srgbClr val="646569"/>
                </a:solidFill>
                <a:latin typeface="Verlag"/>
              </a:rPr>
              <a:t>DoIT</a:t>
            </a:r>
            <a:r>
              <a:rPr lang="en-US" sz="1400" dirty="0">
                <a:solidFill>
                  <a:srgbClr val="646569"/>
                </a:solidFill>
                <a:latin typeface="Verlag"/>
              </a:rPr>
              <a:t> (</a:t>
            </a:r>
            <a:r>
              <a:rPr lang="en-US" sz="1400" dirty="0">
                <a:solidFill>
                  <a:srgbClr val="646569"/>
                </a:solidFill>
                <a:latin typeface="Verlag"/>
                <a:hlinkClick r:id="rId3"/>
              </a:rPr>
              <a:t>link to original</a:t>
            </a:r>
            <a:r>
              <a:rPr lang="en-US" sz="1400" dirty="0">
                <a:solidFill>
                  <a:srgbClr val="646569"/>
                </a:solidFill>
                <a:latin typeface="Verlag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8260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picollect5: Mobile &amp; Web Application for free and easy data collection.">
            <a:extLst>
              <a:ext uri="{FF2B5EF4-FFF2-40B4-BE49-F238E27FC236}">
                <a16:creationId xmlns:a16="http://schemas.microsoft.com/office/drawing/2014/main" id="{3404F1B8-F692-204E-A4C2-EB8684E00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75" y="575540"/>
            <a:ext cx="3253915" cy="72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nteractive Multimedia Technology: EpiCollect: A mobile app, useful for  photo + data-collection &quot;in the wild&quot;.">
            <a:extLst>
              <a:ext uri="{FF2B5EF4-FFF2-40B4-BE49-F238E27FC236}">
                <a16:creationId xmlns:a16="http://schemas.microsoft.com/office/drawing/2014/main" id="{CA95BDD2-D2DD-3C43-9A43-3286CE1A9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0" y="2294047"/>
            <a:ext cx="8470900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51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481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462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608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4236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3028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921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02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A0EB09-8F02-CD40-946F-909BB959F7AB}"/>
              </a:ext>
            </a:extLst>
          </p:cNvPr>
          <p:cNvSpPr txBox="1"/>
          <p:nvPr/>
        </p:nvSpPr>
        <p:spPr>
          <a:xfrm>
            <a:off x="1350863" y="1149246"/>
            <a:ext cx="984139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rgbClr val="002060"/>
                </a:solidFill>
              </a:rPr>
              <a:t>Effort </a:t>
            </a:r>
            <a:r>
              <a:rPr lang="en-US" sz="10000" b="1" dirty="0">
                <a:solidFill>
                  <a:srgbClr val="002060"/>
                </a:solidFill>
              </a:rPr>
              <a:t>now</a:t>
            </a:r>
            <a:r>
              <a:rPr lang="en-US" sz="10000" dirty="0">
                <a:solidFill>
                  <a:srgbClr val="002060"/>
                </a:solidFill>
              </a:rPr>
              <a:t> saves time, money, &amp; stress later.</a:t>
            </a:r>
            <a:endParaRPr lang="en-US" sz="10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46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5D6C03-FC88-A94F-A593-75426A438CCD}"/>
              </a:ext>
            </a:extLst>
          </p:cNvPr>
          <p:cNvSpPr txBox="1"/>
          <p:nvPr/>
        </p:nvSpPr>
        <p:spPr>
          <a:xfrm>
            <a:off x="1175923" y="0"/>
            <a:ext cx="700051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rgbClr val="002060"/>
                </a:solidFill>
              </a:rPr>
              <a:t>Efficient</a:t>
            </a:r>
            <a:r>
              <a:rPr lang="en-US" sz="10000" dirty="0">
                <a:solidFill>
                  <a:srgbClr val="0070C0"/>
                </a:solidFill>
              </a:rPr>
              <a:t>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607820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5D6C03-FC88-A94F-A593-75426A438CCD}"/>
              </a:ext>
            </a:extLst>
          </p:cNvPr>
          <p:cNvSpPr txBox="1"/>
          <p:nvPr/>
        </p:nvSpPr>
        <p:spPr>
          <a:xfrm>
            <a:off x="1175923" y="0"/>
            <a:ext cx="700051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rgbClr val="002060"/>
                </a:solidFill>
              </a:rPr>
              <a:t>Paperless</a:t>
            </a:r>
            <a:r>
              <a:rPr lang="en-US" sz="10000" dirty="0">
                <a:solidFill>
                  <a:srgbClr val="0070C0"/>
                </a:solidFill>
              </a:rPr>
              <a:t>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4089326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7F8D47-9382-724B-A34C-A9B4D3D5836D}"/>
              </a:ext>
            </a:extLst>
          </p:cNvPr>
          <p:cNvSpPr txBox="1"/>
          <p:nvPr/>
        </p:nvSpPr>
        <p:spPr>
          <a:xfrm>
            <a:off x="754788" y="3789589"/>
            <a:ext cx="10682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Where can errors be introduced?</a:t>
            </a:r>
            <a:endParaRPr lang="en-US" sz="60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A5FCF-1D0F-E042-8D50-AD0E6C531C3A}"/>
              </a:ext>
            </a:extLst>
          </p:cNvPr>
          <p:cNvSpPr txBox="1"/>
          <p:nvPr/>
        </p:nvSpPr>
        <p:spPr>
          <a:xfrm>
            <a:off x="754788" y="1544917"/>
            <a:ext cx="10411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How can we be more efficient?</a:t>
            </a:r>
            <a:endParaRPr lang="en-US" sz="60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0EF0E-C572-EC40-8282-945874AB5530}"/>
              </a:ext>
            </a:extLst>
          </p:cNvPr>
          <p:cNvSpPr txBox="1"/>
          <p:nvPr/>
        </p:nvSpPr>
        <p:spPr>
          <a:xfrm>
            <a:off x="754788" y="2898085"/>
            <a:ext cx="106824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To answer that question…we ask another one:</a:t>
            </a:r>
          </a:p>
        </p:txBody>
      </p:sp>
    </p:spTree>
    <p:extLst>
      <p:ext uri="{BB962C8B-B14F-4D97-AF65-F5344CB8AC3E}">
        <p14:creationId xmlns:p14="http://schemas.microsoft.com/office/powerpoint/2010/main" val="4270383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5D6C03-FC88-A94F-A593-75426A438CCD}"/>
              </a:ext>
            </a:extLst>
          </p:cNvPr>
          <p:cNvSpPr txBox="1"/>
          <p:nvPr/>
        </p:nvSpPr>
        <p:spPr>
          <a:xfrm>
            <a:off x="1256210" y="665335"/>
            <a:ext cx="10411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2060"/>
                </a:solidFill>
              </a:rPr>
              <a:t>How can we be more efficient?</a:t>
            </a:r>
            <a:endParaRPr lang="en-US" sz="60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AB151A-275D-504F-971F-69CCF67D1AB0}"/>
              </a:ext>
            </a:extLst>
          </p:cNvPr>
          <p:cNvSpPr txBox="1"/>
          <p:nvPr/>
        </p:nvSpPr>
        <p:spPr>
          <a:xfrm>
            <a:off x="274320" y="3127248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</a:t>
            </a:r>
          </a:p>
          <a:p>
            <a:pPr algn="ctr"/>
            <a:r>
              <a:rPr lang="en-US" dirty="0"/>
              <a:t>Planning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C2FC6-D16E-EF49-9CE0-0D5BA4ECE737}"/>
              </a:ext>
            </a:extLst>
          </p:cNvPr>
          <p:cNvSpPr txBox="1"/>
          <p:nvPr/>
        </p:nvSpPr>
        <p:spPr>
          <a:xfrm>
            <a:off x="1981200" y="3127247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Collection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FFDD7-1403-FC4F-873E-AB0EEFBDFDC4}"/>
              </a:ext>
            </a:extLst>
          </p:cNvPr>
          <p:cNvSpPr txBox="1"/>
          <p:nvPr/>
        </p:nvSpPr>
        <p:spPr>
          <a:xfrm>
            <a:off x="3651504" y="3127247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</a:t>
            </a:r>
          </a:p>
          <a:p>
            <a:pPr algn="ctr"/>
            <a:r>
              <a:rPr lang="en-US" dirty="0"/>
              <a:t>Entry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09E0E6-837F-7E4A-A1B0-F3CD70AC507A}"/>
              </a:ext>
            </a:extLst>
          </p:cNvPr>
          <p:cNvSpPr txBox="1"/>
          <p:nvPr/>
        </p:nvSpPr>
        <p:spPr>
          <a:xfrm>
            <a:off x="5358384" y="3145534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</a:t>
            </a:r>
          </a:p>
          <a:p>
            <a:pPr algn="ctr"/>
            <a:r>
              <a:rPr lang="en-US" dirty="0"/>
              <a:t>Correction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E4BA1-D594-B04A-983D-96EB544F953B}"/>
              </a:ext>
            </a:extLst>
          </p:cNvPr>
          <p:cNvSpPr txBox="1"/>
          <p:nvPr/>
        </p:nvSpPr>
        <p:spPr>
          <a:xfrm>
            <a:off x="7059168" y="3158528"/>
            <a:ext cx="180441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Organizing for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7B1436-CB0A-034A-8138-99224A2580B4}"/>
              </a:ext>
            </a:extLst>
          </p:cNvPr>
          <p:cNvSpPr txBox="1"/>
          <p:nvPr/>
        </p:nvSpPr>
        <p:spPr>
          <a:xfrm>
            <a:off x="10320528" y="4187949"/>
            <a:ext cx="180441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Data Correction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A46B-9C2F-6A4A-8379-9156CA0BD360}"/>
              </a:ext>
            </a:extLst>
          </p:cNvPr>
          <p:cNvSpPr txBox="1"/>
          <p:nvPr/>
        </p:nvSpPr>
        <p:spPr>
          <a:xfrm>
            <a:off x="10320528" y="2080956"/>
            <a:ext cx="180441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(Re)organization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065F83-5396-3943-B6CA-CCE0A1AD3392}"/>
              </a:ext>
            </a:extLst>
          </p:cNvPr>
          <p:cNvSpPr txBox="1"/>
          <p:nvPr/>
        </p:nvSpPr>
        <p:spPr>
          <a:xfrm>
            <a:off x="9412224" y="3141660"/>
            <a:ext cx="1328928" cy="6569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7A91EA-AC60-6E49-B7ED-BD0F662A4DB3}"/>
              </a:ext>
            </a:extLst>
          </p:cNvPr>
          <p:cNvCxnSpPr>
            <a:cxnSpLocks/>
          </p:cNvCxnSpPr>
          <p:nvPr/>
        </p:nvCxnSpPr>
        <p:spPr>
          <a:xfrm>
            <a:off x="1664208" y="3481693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25EA77-0B6A-7946-BEA2-80A0E3E2EB7A}"/>
              </a:ext>
            </a:extLst>
          </p:cNvPr>
          <p:cNvCxnSpPr>
            <a:cxnSpLocks/>
          </p:cNvCxnSpPr>
          <p:nvPr/>
        </p:nvCxnSpPr>
        <p:spPr>
          <a:xfrm>
            <a:off x="3371088" y="3468700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CD6136-9499-6748-9815-CFA9946C73B3}"/>
              </a:ext>
            </a:extLst>
          </p:cNvPr>
          <p:cNvCxnSpPr>
            <a:cxnSpLocks/>
          </p:cNvCxnSpPr>
          <p:nvPr/>
        </p:nvCxnSpPr>
        <p:spPr>
          <a:xfrm>
            <a:off x="5041392" y="3445193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CC63D1-5884-C145-B56C-FBEC386F99F8}"/>
              </a:ext>
            </a:extLst>
          </p:cNvPr>
          <p:cNvCxnSpPr>
            <a:cxnSpLocks/>
          </p:cNvCxnSpPr>
          <p:nvPr/>
        </p:nvCxnSpPr>
        <p:spPr>
          <a:xfrm>
            <a:off x="6748272" y="3432200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313C69-3EC6-A548-8EFB-585A6F696A6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863584" y="3468699"/>
            <a:ext cx="548640" cy="14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FEC183-7263-4847-9036-02EFB2FB6846}"/>
              </a:ext>
            </a:extLst>
          </p:cNvPr>
          <p:cNvCxnSpPr>
            <a:cxnSpLocks/>
          </p:cNvCxnSpPr>
          <p:nvPr/>
        </p:nvCxnSpPr>
        <p:spPr>
          <a:xfrm flipV="1">
            <a:off x="10808208" y="2849050"/>
            <a:ext cx="621792" cy="5351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6B9660-C370-BF4D-8BC7-4A9CB0A342AC}"/>
              </a:ext>
            </a:extLst>
          </p:cNvPr>
          <p:cNvCxnSpPr>
            <a:cxnSpLocks/>
          </p:cNvCxnSpPr>
          <p:nvPr/>
        </p:nvCxnSpPr>
        <p:spPr>
          <a:xfrm flipH="1" flipV="1">
            <a:off x="10863834" y="3537042"/>
            <a:ext cx="553974" cy="55331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FC711A-FE65-804E-9C45-6A01F66B8D7E}"/>
              </a:ext>
            </a:extLst>
          </p:cNvPr>
          <p:cNvCxnSpPr>
            <a:cxnSpLocks/>
          </p:cNvCxnSpPr>
          <p:nvPr/>
        </p:nvCxnSpPr>
        <p:spPr>
          <a:xfrm>
            <a:off x="10400157" y="3813700"/>
            <a:ext cx="402336" cy="34099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07D771-0B64-6040-8DAF-BDBD691FB811}"/>
              </a:ext>
            </a:extLst>
          </p:cNvPr>
          <p:cNvCxnSpPr>
            <a:cxnSpLocks/>
          </p:cNvCxnSpPr>
          <p:nvPr/>
        </p:nvCxnSpPr>
        <p:spPr>
          <a:xfrm flipH="1">
            <a:off x="9813036" y="2708470"/>
            <a:ext cx="507492" cy="40815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674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AB151A-275D-504F-971F-69CCF67D1AB0}"/>
              </a:ext>
            </a:extLst>
          </p:cNvPr>
          <p:cNvSpPr txBox="1"/>
          <p:nvPr/>
        </p:nvSpPr>
        <p:spPr>
          <a:xfrm>
            <a:off x="274320" y="3127248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</a:t>
            </a:r>
          </a:p>
          <a:p>
            <a:pPr algn="ctr"/>
            <a:r>
              <a:rPr lang="en-US" dirty="0"/>
              <a:t>Planning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C2FC6-D16E-EF49-9CE0-0D5BA4ECE737}"/>
              </a:ext>
            </a:extLst>
          </p:cNvPr>
          <p:cNvSpPr txBox="1"/>
          <p:nvPr/>
        </p:nvSpPr>
        <p:spPr>
          <a:xfrm>
            <a:off x="1981200" y="3127247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Collection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FFDD7-1403-FC4F-873E-AB0EEFBDFDC4}"/>
              </a:ext>
            </a:extLst>
          </p:cNvPr>
          <p:cNvSpPr txBox="1"/>
          <p:nvPr/>
        </p:nvSpPr>
        <p:spPr>
          <a:xfrm>
            <a:off x="3651504" y="3127247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</a:t>
            </a:r>
          </a:p>
          <a:p>
            <a:pPr algn="ctr"/>
            <a:r>
              <a:rPr lang="en-US" dirty="0"/>
              <a:t>Entry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09E0E6-837F-7E4A-A1B0-F3CD70AC507A}"/>
              </a:ext>
            </a:extLst>
          </p:cNvPr>
          <p:cNvSpPr txBox="1"/>
          <p:nvPr/>
        </p:nvSpPr>
        <p:spPr>
          <a:xfrm>
            <a:off x="5358384" y="3145534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</a:t>
            </a:r>
          </a:p>
          <a:p>
            <a:pPr algn="ctr"/>
            <a:r>
              <a:rPr lang="en-US" dirty="0"/>
              <a:t>Correction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E4BA1-D594-B04A-983D-96EB544F953B}"/>
              </a:ext>
            </a:extLst>
          </p:cNvPr>
          <p:cNvSpPr txBox="1"/>
          <p:nvPr/>
        </p:nvSpPr>
        <p:spPr>
          <a:xfrm>
            <a:off x="7059168" y="3158528"/>
            <a:ext cx="180441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Organizing for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7B1436-CB0A-034A-8138-99224A2580B4}"/>
              </a:ext>
            </a:extLst>
          </p:cNvPr>
          <p:cNvSpPr txBox="1"/>
          <p:nvPr/>
        </p:nvSpPr>
        <p:spPr>
          <a:xfrm>
            <a:off x="10320528" y="4187949"/>
            <a:ext cx="180441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Data Correction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A46B-9C2F-6A4A-8379-9156CA0BD360}"/>
              </a:ext>
            </a:extLst>
          </p:cNvPr>
          <p:cNvSpPr txBox="1"/>
          <p:nvPr/>
        </p:nvSpPr>
        <p:spPr>
          <a:xfrm>
            <a:off x="10320528" y="2080956"/>
            <a:ext cx="180441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(Re)organization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065F83-5396-3943-B6CA-CCE0A1AD3392}"/>
              </a:ext>
            </a:extLst>
          </p:cNvPr>
          <p:cNvSpPr txBox="1"/>
          <p:nvPr/>
        </p:nvSpPr>
        <p:spPr>
          <a:xfrm>
            <a:off x="9412224" y="3141660"/>
            <a:ext cx="1328928" cy="6569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7A91EA-AC60-6E49-B7ED-BD0F662A4DB3}"/>
              </a:ext>
            </a:extLst>
          </p:cNvPr>
          <p:cNvCxnSpPr>
            <a:cxnSpLocks/>
          </p:cNvCxnSpPr>
          <p:nvPr/>
        </p:nvCxnSpPr>
        <p:spPr>
          <a:xfrm>
            <a:off x="1664208" y="3481693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25EA77-0B6A-7946-BEA2-80A0E3E2EB7A}"/>
              </a:ext>
            </a:extLst>
          </p:cNvPr>
          <p:cNvCxnSpPr>
            <a:cxnSpLocks/>
          </p:cNvCxnSpPr>
          <p:nvPr/>
        </p:nvCxnSpPr>
        <p:spPr>
          <a:xfrm>
            <a:off x="3371088" y="3468700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CD6136-9499-6748-9815-CFA9946C73B3}"/>
              </a:ext>
            </a:extLst>
          </p:cNvPr>
          <p:cNvCxnSpPr>
            <a:cxnSpLocks/>
          </p:cNvCxnSpPr>
          <p:nvPr/>
        </p:nvCxnSpPr>
        <p:spPr>
          <a:xfrm>
            <a:off x="5041392" y="3445193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CC63D1-5884-C145-B56C-FBEC386F99F8}"/>
              </a:ext>
            </a:extLst>
          </p:cNvPr>
          <p:cNvCxnSpPr>
            <a:cxnSpLocks/>
          </p:cNvCxnSpPr>
          <p:nvPr/>
        </p:nvCxnSpPr>
        <p:spPr>
          <a:xfrm>
            <a:off x="6748272" y="3432200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313C69-3EC6-A548-8EFB-585A6F696A6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863584" y="3468699"/>
            <a:ext cx="548640" cy="14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FEC183-7263-4847-9036-02EFB2FB6846}"/>
              </a:ext>
            </a:extLst>
          </p:cNvPr>
          <p:cNvCxnSpPr>
            <a:cxnSpLocks/>
          </p:cNvCxnSpPr>
          <p:nvPr/>
        </p:nvCxnSpPr>
        <p:spPr>
          <a:xfrm flipV="1">
            <a:off x="10808208" y="2849050"/>
            <a:ext cx="621792" cy="5351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6B9660-C370-BF4D-8BC7-4A9CB0A342AC}"/>
              </a:ext>
            </a:extLst>
          </p:cNvPr>
          <p:cNvCxnSpPr>
            <a:cxnSpLocks/>
          </p:cNvCxnSpPr>
          <p:nvPr/>
        </p:nvCxnSpPr>
        <p:spPr>
          <a:xfrm flipH="1" flipV="1">
            <a:off x="10863834" y="3537042"/>
            <a:ext cx="553974" cy="55331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FC711A-FE65-804E-9C45-6A01F66B8D7E}"/>
              </a:ext>
            </a:extLst>
          </p:cNvPr>
          <p:cNvCxnSpPr>
            <a:cxnSpLocks/>
          </p:cNvCxnSpPr>
          <p:nvPr/>
        </p:nvCxnSpPr>
        <p:spPr>
          <a:xfrm>
            <a:off x="10400157" y="3813700"/>
            <a:ext cx="402336" cy="34099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07D771-0B64-6040-8DAF-BDBD691FB811}"/>
              </a:ext>
            </a:extLst>
          </p:cNvPr>
          <p:cNvCxnSpPr>
            <a:cxnSpLocks/>
          </p:cNvCxnSpPr>
          <p:nvPr/>
        </p:nvCxnSpPr>
        <p:spPr>
          <a:xfrm flipH="1">
            <a:off x="9813036" y="2708470"/>
            <a:ext cx="507492" cy="40815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C195F85-1AAB-3941-B661-0367158949EB}"/>
              </a:ext>
            </a:extLst>
          </p:cNvPr>
          <p:cNvSpPr txBox="1"/>
          <p:nvPr/>
        </p:nvSpPr>
        <p:spPr>
          <a:xfrm>
            <a:off x="754788" y="254189"/>
            <a:ext cx="10682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Where can errors be introduced?</a:t>
            </a:r>
            <a:endParaRPr lang="en-US" sz="6000" dirty="0">
              <a:solidFill>
                <a:srgbClr val="0070C0"/>
              </a:solidFill>
            </a:endParaRPr>
          </a:p>
        </p:txBody>
      </p:sp>
      <p:pic>
        <p:nvPicPr>
          <p:cNvPr id="13" name="Graphic 12" descr="Magnifying glass with solid fill">
            <a:extLst>
              <a:ext uri="{FF2B5EF4-FFF2-40B4-BE49-F238E27FC236}">
                <a16:creationId xmlns:a16="http://schemas.microsoft.com/office/drawing/2014/main" id="{4631C55B-7BD0-B449-B733-057A36E5E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9507" y="1367728"/>
            <a:ext cx="5236083" cy="523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45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7F8D47-9382-724B-A34C-A9B4D3D5836D}"/>
              </a:ext>
            </a:extLst>
          </p:cNvPr>
          <p:cNvSpPr txBox="1"/>
          <p:nvPr/>
        </p:nvSpPr>
        <p:spPr>
          <a:xfrm>
            <a:off x="1009705" y="477242"/>
            <a:ext cx="10682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How can we minimize them?</a:t>
            </a:r>
            <a:endParaRPr lang="en-US" sz="6000" dirty="0">
              <a:solidFill>
                <a:srgbClr val="0070C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46EFE1-34A9-DE4B-A528-1EC20C87B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8" y="4687326"/>
            <a:ext cx="3835401" cy="21706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6" name="Picture 2" descr="How to Improve Data Entry Accuracy through Automation">
            <a:extLst>
              <a:ext uri="{FF2B5EF4-FFF2-40B4-BE49-F238E27FC236}">
                <a16:creationId xmlns:a16="http://schemas.microsoft.com/office/drawing/2014/main" id="{6B0AA1B4-20A3-C846-98D3-9A331BAF46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73"/>
          <a:stretch/>
        </p:blipFill>
        <p:spPr bwMode="auto">
          <a:xfrm>
            <a:off x="4983281" y="4690292"/>
            <a:ext cx="3398520" cy="217067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7B5920A-5986-F247-88BD-12C9313CD3E7}"/>
              </a:ext>
            </a:extLst>
          </p:cNvPr>
          <p:cNvSpPr txBox="1"/>
          <p:nvPr/>
        </p:nvSpPr>
        <p:spPr>
          <a:xfrm>
            <a:off x="749939" y="2987936"/>
            <a:ext cx="3371088" cy="5539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Write on paper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BBDB6F-8F66-0D44-881A-315112476599}"/>
              </a:ext>
            </a:extLst>
          </p:cNvPr>
          <p:cNvSpPr txBox="1"/>
          <p:nvPr/>
        </p:nvSpPr>
        <p:spPr>
          <a:xfrm>
            <a:off x="4996997" y="2526271"/>
            <a:ext cx="3371088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Type data into spreadsheet or document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63B38D-6671-8D46-A675-87052258D166}"/>
              </a:ext>
            </a:extLst>
          </p:cNvPr>
          <p:cNvCxnSpPr>
            <a:cxnSpLocks/>
          </p:cNvCxnSpPr>
          <p:nvPr/>
        </p:nvCxnSpPr>
        <p:spPr>
          <a:xfrm>
            <a:off x="4148459" y="3264935"/>
            <a:ext cx="821106" cy="0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0782A93-7F05-B541-8353-672F64043E2C}"/>
              </a:ext>
            </a:extLst>
          </p:cNvPr>
          <p:cNvSpPr txBox="1"/>
          <p:nvPr/>
        </p:nvSpPr>
        <p:spPr>
          <a:xfrm>
            <a:off x="159026" y="4107915"/>
            <a:ext cx="1656122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Hear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E348F1-0D77-7145-9921-E3A773D97BAD}"/>
              </a:ext>
            </a:extLst>
          </p:cNvPr>
          <p:cNvSpPr txBox="1"/>
          <p:nvPr/>
        </p:nvSpPr>
        <p:spPr>
          <a:xfrm>
            <a:off x="159026" y="2070176"/>
            <a:ext cx="1656122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Observe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CAFEDF9-239A-6F48-B0EA-C37CAE1C2487}"/>
              </a:ext>
            </a:extLst>
          </p:cNvPr>
          <p:cNvCxnSpPr>
            <a:cxnSpLocks/>
            <a:stCxn id="28" idx="0"/>
            <a:endCxn id="25" idx="2"/>
          </p:cNvCxnSpPr>
          <p:nvPr/>
        </p:nvCxnSpPr>
        <p:spPr>
          <a:xfrm flipV="1">
            <a:off x="987087" y="3541934"/>
            <a:ext cx="1448396" cy="565981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C2ACFE5-FF6E-954B-8E81-E86402E2917A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987087" y="2470286"/>
            <a:ext cx="1471353" cy="493373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563A8B7-5E17-9E4F-A155-332153E47C5D}"/>
              </a:ext>
            </a:extLst>
          </p:cNvPr>
          <p:cNvCxnSpPr>
            <a:cxnSpLocks/>
          </p:cNvCxnSpPr>
          <p:nvPr/>
        </p:nvCxnSpPr>
        <p:spPr>
          <a:xfrm>
            <a:off x="8368085" y="3264935"/>
            <a:ext cx="736158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R: R Logo">
            <a:extLst>
              <a:ext uri="{FF2B5EF4-FFF2-40B4-BE49-F238E27FC236}">
                <a16:creationId xmlns:a16="http://schemas.microsoft.com/office/drawing/2014/main" id="{70B9DDA3-1577-7C46-A87E-A928E55E0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420" y="2553052"/>
            <a:ext cx="8096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New SPSS License: more features, lower cost! - Swarthmore College ITS Blog">
            <a:extLst>
              <a:ext uri="{FF2B5EF4-FFF2-40B4-BE49-F238E27FC236}">
                <a16:creationId xmlns:a16="http://schemas.microsoft.com/office/drawing/2014/main" id="{E1409DC2-99ED-5B4A-B970-4B8C5A1CF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667" y="3410794"/>
            <a:ext cx="1656122" cy="66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rson using macbook pro on black table">
            <a:extLst>
              <a:ext uri="{FF2B5EF4-FFF2-40B4-BE49-F238E27FC236}">
                <a16:creationId xmlns:a16="http://schemas.microsoft.com/office/drawing/2014/main" id="{7875A9ED-A76F-EB4F-8CC2-01125FEB38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1" r="3618"/>
          <a:stretch/>
        </p:blipFill>
        <p:spPr bwMode="auto">
          <a:xfrm>
            <a:off x="8793480" y="4669661"/>
            <a:ext cx="3398520" cy="218833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642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</TotalTime>
  <Words>394</Words>
  <Application>Microsoft Macintosh PowerPoint</Application>
  <PresentationFormat>Widescreen</PresentationFormat>
  <Paragraphs>83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American Typewriter</vt:lpstr>
      <vt:lpstr>Arial</vt:lpstr>
      <vt:lpstr>Calibri</vt:lpstr>
      <vt:lpstr>Calibri Light</vt:lpstr>
      <vt:lpstr>Corbel</vt:lpstr>
      <vt:lpstr>Verlag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Bruna, Emilio M.</dc:creator>
  <cp:lastModifiedBy>Bruna, Emilio M.</cp:lastModifiedBy>
  <cp:revision>52</cp:revision>
  <dcterms:created xsi:type="dcterms:W3CDTF">2019-02-10T19:07:49Z</dcterms:created>
  <dcterms:modified xsi:type="dcterms:W3CDTF">2021-03-25T16:41:24Z</dcterms:modified>
</cp:coreProperties>
</file>